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9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ADB"/>
          </a:solidFill>
        </a:fill>
      </a:tcStyle>
    </a:wholeTbl>
    <a:band2H>
      <a:tcTxStyle b="def" i="def"/>
      <a:tcStyle>
        <a:tcBdr/>
        <a:fill>
          <a:solidFill>
            <a:srgbClr val="E6EDE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7CB"/>
          </a:solidFill>
        </a:fill>
      </a:tcStyle>
    </a:wholeTbl>
    <a:band2H>
      <a:tcTxStyle b="def" i="def"/>
      <a:tcStyle>
        <a:tcBdr/>
        <a:fill>
          <a:solidFill>
            <a:srgbClr val="F3EC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0000"/>
        </a:fontRef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ACA"/>
          </a:solidFill>
        </a:fill>
      </a:tcStyle>
    </a:wholeTbl>
    <a:band2H>
      <a:tcTxStyle b="def" i="def"/>
      <a:tcStyle>
        <a:tcBdr/>
        <a:fill>
          <a:solidFill>
            <a:srgbClr val="FF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1.tif>
</file>

<file path=ppt/media/image10.png>
</file>

<file path=ppt/media/image11.png>
</file>

<file path=ppt/media/image2.jpeg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+mj-lt"/>
                <a:ea typeface="+mj-ea"/>
                <a:cs typeface="+mj-cs"/>
                <a:sym typeface="Helvetica"/>
              </a:defRPr>
            </a:lvl1pPr>
            <a:lvl2pPr marL="794084" indent="-336884" algn="ctr">
              <a:spcBef>
                <a:spcPts val="0"/>
              </a:spcBef>
              <a:defRPr b="1" sz="2800">
                <a:latin typeface="+mj-lt"/>
                <a:ea typeface="+mj-ea"/>
                <a:cs typeface="+mj-cs"/>
                <a:sym typeface="Helvetica"/>
              </a:defRPr>
            </a:lvl2pPr>
            <a:lvl3pPr marL="1251284" indent="-336884" algn="ctr">
              <a:spcBef>
                <a:spcPts val="0"/>
              </a:spcBef>
              <a:defRPr b="1" sz="2800">
                <a:latin typeface="+mj-lt"/>
                <a:ea typeface="+mj-ea"/>
                <a:cs typeface="+mj-cs"/>
                <a:sym typeface="Helvetica"/>
              </a:defRPr>
            </a:lvl3pPr>
            <a:lvl4pPr marL="1708484" indent="-336884" algn="ctr">
              <a:spcBef>
                <a:spcPts val="0"/>
              </a:spcBef>
              <a:defRPr b="1" sz="2800">
                <a:latin typeface="+mj-lt"/>
                <a:ea typeface="+mj-ea"/>
                <a:cs typeface="+mj-cs"/>
                <a:sym typeface="Helvetica"/>
              </a:defRPr>
            </a:lvl4pPr>
            <a:lvl5pPr marL="2165684" indent="-336884" algn="ctr">
              <a:spcBef>
                <a:spcPts val="0"/>
              </a:spcBef>
              <a:defRPr b="1" sz="28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/>
          <p:nvPr>
            <p:ph type="body" sz="quarter" idx="13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2400"/>
              </a:spcBef>
              <a:buSzTx/>
              <a:buNone/>
              <a:defRPr sz="4000"/>
            </a:pP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pulcher@pulcher.biz?subject=" TargetMode="External"/><Relationship Id="rId3" Type="http://schemas.openxmlformats.org/officeDocument/2006/relationships/hyperlink" Target="https://github.com/pulcher/AzurePlay" TargetMode="Externa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azure.microsoft.com/en-us/services/iot-hub/" TargetMode="External"/><Relationship Id="rId3" Type="http://schemas.openxmlformats.org/officeDocument/2006/relationships/hyperlink" Target="https://azure.microsoft.com/en-us/documentation/articles/iot-hub-devguide/" TargetMode="External"/><Relationship Id="rId4" Type="http://schemas.openxmlformats.org/officeDocument/2006/relationships/hyperlink" Target="https://azure.microsoft.com/en-us/documentation/videos/azure-friday/" TargetMode="External"/><Relationship Id="rId5" Type="http://schemas.openxmlformats.org/officeDocument/2006/relationships/hyperlink" Target="https://azure.microsoft.com/en-us/documentation/videos/azurecon-2015-overview-of-azure-iot-hub/" TargetMode="External"/><Relationship Id="rId6" Type="http://schemas.openxmlformats.org/officeDocument/2006/relationships/hyperlink" Target="https://azure.microsoft.com/en-us/documentation/videos/azurecon-2015-connect-your-iot-devices-with-azure-iot-client-libraries/" TargetMode="External"/><Relationship Id="rId7" Type="http://schemas.openxmlformats.org/officeDocument/2006/relationships/hyperlink" Target="https://www.ghielectronics.com/catalog/product/500" TargetMode="Externa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github.com/Azure/azure-iot-sdks/blob/master/tools/DeviceExplorer/doc/how_to_use_device_explorer.md" TargetMode="External"/><Relationship Id="rId3" Type="http://schemas.openxmlformats.org/officeDocument/2006/relationships/hyperlink" Target="https://github.com/pulcher/AzurePlay" TargetMode="Externa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/>
            <a:r>
              <a:t>How to talk to millions of IoT devices without pulling out your hair!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xfrm>
            <a:off x="1270000" y="5486400"/>
            <a:ext cx="10464800" cy="2301082"/>
          </a:xfrm>
          <a:prstGeom prst="rect">
            <a:avLst/>
          </a:prstGeom>
        </p:spPr>
        <p:txBody>
          <a:bodyPr/>
          <a:lstStyle/>
          <a:p>
            <a:pPr>
              <a:defRPr sz="4600"/>
            </a:pPr>
            <a:r>
              <a:t>Harold Pulcher</a:t>
            </a:r>
          </a:p>
          <a:p>
            <a:pPr>
              <a:defRPr sz="4600" u="sng"/>
            </a:pPr>
            <a:r>
              <a:rPr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pulcher@pulcher.biz</a:t>
            </a:r>
          </a:p>
          <a:p>
            <a:pPr>
              <a:defRPr sz="4600" u="sng">
                <a:solidFill>
                  <a:srgbClr val="F5FEF1"/>
                </a:solidFill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https://github.com/pulcher/AzurePlay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title"/>
          </p:nvPr>
        </p:nvSpPr>
        <p:spPr>
          <a:xfrm>
            <a:off x="1270000" y="584200"/>
            <a:ext cx="10464800" cy="1641773"/>
          </a:xfrm>
          <a:prstGeom prst="rect">
            <a:avLst/>
          </a:prstGeom>
        </p:spPr>
        <p:txBody>
          <a:bodyPr/>
          <a:lstStyle>
            <a:lvl1pPr defTabSz="502412">
              <a:defRPr sz="6880"/>
            </a:lvl1pPr>
          </a:lstStyle>
          <a:p>
            <a:pPr/>
            <a:r>
              <a:t>Can I use just any old OS?</a:t>
            </a:r>
          </a:p>
        </p:txBody>
      </p:sp>
      <p:sp>
        <p:nvSpPr>
          <p:cNvPr id="155" name="Shape 155"/>
          <p:cNvSpPr/>
          <p:nvPr/>
        </p:nvSpPr>
        <p:spPr>
          <a:xfrm>
            <a:off x="1270000" y="2349500"/>
            <a:ext cx="10464800" cy="644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t>Linux: Debian, Fedora, Raspbian, Ubuntu, Yocto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t>Windows: Desktop, IoT Core, Server, Embedded Compact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t>mbed OS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t>TI-RTOS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title"/>
          </p:nvPr>
        </p:nvSpPr>
        <p:spPr>
          <a:xfrm>
            <a:off x="1270000" y="584200"/>
            <a:ext cx="10464800" cy="1641773"/>
          </a:xfrm>
          <a:prstGeom prst="rect">
            <a:avLst/>
          </a:prstGeom>
        </p:spPr>
        <p:txBody>
          <a:bodyPr/>
          <a:lstStyle>
            <a:lvl1pPr defTabSz="362204">
              <a:defRPr sz="4960"/>
            </a:lvl1pPr>
          </a:lstStyle>
          <a:p>
            <a:pPr/>
            <a:r>
              <a:t>Can I use just any old language on any device?</a:t>
            </a:r>
          </a:p>
        </p:txBody>
      </p:sp>
      <p:sp>
        <p:nvSpPr>
          <p:cNvPr id="158" name="Shape 158"/>
          <p:cNvSpPr/>
          <p:nvPr/>
        </p:nvSpPr>
        <p:spPr>
          <a:xfrm>
            <a:off x="2120900" y="2979762"/>
            <a:ext cx="3570437" cy="3794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t>C#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t>Java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t>Javascript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t>C &lt;- The sexy isn’t dead yet!</a:t>
            </a:r>
          </a:p>
        </p:txBody>
      </p:sp>
      <p:sp>
        <p:nvSpPr>
          <p:cNvPr id="159" name="Shape 159"/>
          <p:cNvSpPr/>
          <p:nvPr/>
        </p:nvSpPr>
        <p:spPr>
          <a:xfrm>
            <a:off x="561724" y="8432799"/>
            <a:ext cx="11789823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>
                <a:solidFill>
                  <a:srgbClr val="FFFFFF"/>
                </a:solidFill>
              </a:defRPr>
            </a:lvl1pPr>
          </a:lstStyle>
          <a:p>
            <a:pPr/>
            <a:r>
              <a:t>https://azure.microsoft.com/en-us/develop/iot/get-started/</a:t>
            </a:r>
          </a:p>
        </p:txBody>
      </p:sp>
      <p:sp>
        <p:nvSpPr>
          <p:cNvPr id="160" name="Shape 160"/>
          <p:cNvSpPr/>
          <p:nvPr/>
        </p:nvSpPr>
        <p:spPr>
          <a:xfrm>
            <a:off x="7200900" y="2349500"/>
            <a:ext cx="4075708" cy="5815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t>Beaglebone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t>Minnowboard Max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t>Intel Edison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t>Raspberry Pi 2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t>Freescale FRDM K64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t>TI CC3200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t>Arrow DragonBoard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t>Your Computer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pPr/>
            <a:r>
              <a:t>Is this gonna bankrupt me?</a:t>
            </a:r>
          </a:p>
        </p:txBody>
      </p:sp>
      <p:pic>
        <p:nvPicPr>
          <p:cNvPr id="163" name="pasted-image.tiff"/>
          <p:cNvPicPr>
            <a:picLocks noChangeAspect="1"/>
          </p:cNvPicPr>
          <p:nvPr/>
        </p:nvPicPr>
        <p:blipFill>
          <a:blip r:embed="rId2">
            <a:extLst/>
          </a:blip>
          <a:srcRect l="0" t="0" r="6216" b="0"/>
          <a:stretch>
            <a:fillRect/>
          </a:stretch>
        </p:blipFill>
        <p:spPr>
          <a:xfrm>
            <a:off x="789061" y="4011240"/>
            <a:ext cx="11136239" cy="22518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8254">
              <a:defRPr sz="6960"/>
            </a:lvl1pPr>
          </a:lstStyle>
          <a:p>
            <a:pPr/>
            <a:r>
              <a:t>How much can I really use?</a:t>
            </a:r>
          </a:p>
        </p:txBody>
      </p:sp>
      <p:pic>
        <p:nvPicPr>
          <p:cNvPr id="16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9900" y="3054350"/>
            <a:ext cx="11912600" cy="3454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18" r="0" b="0"/>
          <a:stretch>
            <a:fillRect/>
          </a:stretch>
        </p:blipFill>
        <p:spPr>
          <a:xfrm>
            <a:off x="663195" y="1995626"/>
            <a:ext cx="11678542" cy="4660047"/>
          </a:xfrm>
          <a:prstGeom prst="rect">
            <a:avLst/>
          </a:prstGeom>
        </p:spPr>
      </p:pic>
      <p:sp>
        <p:nvSpPr>
          <p:cNvPr id="169" name="Shape 169"/>
          <p:cNvSpPr/>
          <p:nvPr>
            <p:ph type="title"/>
          </p:nvPr>
        </p:nvSpPr>
        <p:spPr>
          <a:xfrm>
            <a:off x="1270000" y="7200900"/>
            <a:ext cx="10464800" cy="1422400"/>
          </a:xfrm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So what can I do with stuff?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55" t="0" r="155" b="0"/>
          <a:stretch>
            <a:fillRect/>
          </a:stretch>
        </p:blipFill>
        <p:spPr>
          <a:xfrm>
            <a:off x="6718299" y="1278697"/>
            <a:ext cx="5334001" cy="7208906"/>
          </a:xfrm>
          <a:prstGeom prst="rect">
            <a:avLst/>
          </a:prstGeom>
        </p:spPr>
      </p:pic>
      <p:sp>
        <p:nvSpPr>
          <p:cNvPr id="172" name="Shape 172"/>
          <p:cNvSpPr/>
          <p:nvPr>
            <p:ph type="title"/>
          </p:nvPr>
        </p:nvSpPr>
        <p:spPr>
          <a:xfrm>
            <a:off x="952500" y="762000"/>
            <a:ext cx="5334000" cy="1014562"/>
          </a:xfrm>
          <a:prstGeom prst="rect">
            <a:avLst/>
          </a:prstGeom>
        </p:spPr>
        <p:txBody>
          <a:bodyPr/>
          <a:lstStyle/>
          <a:p>
            <a:pPr/>
            <a:r>
              <a:t>Basic Steps</a:t>
            </a:r>
          </a:p>
        </p:txBody>
      </p:sp>
      <p:sp>
        <p:nvSpPr>
          <p:cNvPr id="173" name="Shape 173"/>
          <p:cNvSpPr/>
          <p:nvPr>
            <p:ph type="body" sz="half" idx="1"/>
          </p:nvPr>
        </p:nvSpPr>
        <p:spPr>
          <a:xfrm>
            <a:off x="952500" y="1907381"/>
            <a:ext cx="5334000" cy="7096919"/>
          </a:xfrm>
          <a:prstGeom prst="rect">
            <a:avLst/>
          </a:prstGeom>
        </p:spPr>
        <p:txBody>
          <a:bodyPr/>
          <a:lstStyle/>
          <a:p>
            <a:pPr marL="374315" indent="-374315" algn="l">
              <a:spcBef>
                <a:spcPts val="3800"/>
              </a:spcBef>
              <a:buSzPct val="100000"/>
              <a:buAutoNum type="arabicPeriod" startAt="1"/>
              <a:defRPr sz="2800"/>
            </a:pPr>
            <a:r>
              <a:t>Get an Azure account</a:t>
            </a:r>
          </a:p>
          <a:p>
            <a:pPr marL="374315" indent="-374315" algn="l">
              <a:spcBef>
                <a:spcPts val="3800"/>
              </a:spcBef>
              <a:buSzPct val="100000"/>
              <a:buAutoNum type="arabicPeriod" startAt="1"/>
              <a:defRPr sz="2800"/>
            </a:pPr>
            <a:r>
              <a:t>Setup an IoT hub</a:t>
            </a:r>
          </a:p>
          <a:p>
            <a:pPr marL="374315" indent="-374315" algn="l">
              <a:spcBef>
                <a:spcPts val="3800"/>
              </a:spcBef>
              <a:buSzPct val="100000"/>
              <a:buAutoNum type="arabicPeriod" startAt="1"/>
              <a:defRPr sz="2800"/>
            </a:pPr>
            <a:r>
              <a:t>Grab some credentials</a:t>
            </a:r>
          </a:p>
          <a:p>
            <a:pPr marL="374315" indent="-374315" algn="l">
              <a:spcBef>
                <a:spcPts val="3800"/>
              </a:spcBef>
              <a:buSzPct val="100000"/>
              <a:buAutoNum type="arabicPeriod" startAt="1"/>
              <a:defRPr sz="2800"/>
            </a:pPr>
            <a:r>
              <a:t>Code up a sender, a receiver, and a device if you have it.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527" t="0" r="3527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6" name="Shape 1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8254">
              <a:defRPr sz="6960"/>
            </a:lvl1pPr>
          </a:lstStyle>
          <a:p>
            <a:pPr/>
            <a:r>
              <a:t>Enough! Show the goods!</a:t>
            </a:r>
          </a:p>
        </p:txBody>
      </p:sp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xfrm>
            <a:off x="952500" y="406400"/>
            <a:ext cx="11099800" cy="1320800"/>
          </a:xfrm>
          <a:prstGeom prst="rect">
            <a:avLst/>
          </a:prstGeom>
        </p:spPr>
        <p:txBody>
          <a:bodyPr/>
          <a:lstStyle/>
          <a:p>
            <a:pPr/>
            <a:r>
              <a:t>Links</a:t>
            </a:r>
          </a:p>
        </p:txBody>
      </p:sp>
      <p:sp>
        <p:nvSpPr>
          <p:cNvPr id="180" name="Shape 180"/>
          <p:cNvSpPr/>
          <p:nvPr>
            <p:ph type="body" idx="1"/>
          </p:nvPr>
        </p:nvSpPr>
        <p:spPr>
          <a:xfrm>
            <a:off x="952500" y="1727200"/>
            <a:ext cx="11099800" cy="7150100"/>
          </a:xfrm>
          <a:prstGeom prst="rect">
            <a:avLst/>
          </a:prstGeom>
        </p:spPr>
        <p:txBody>
          <a:bodyPr/>
          <a:lstStyle/>
          <a:p>
            <a:pPr marL="425195" indent="-425195" defTabSz="543305">
              <a:spcBef>
                <a:spcPts val="3900"/>
              </a:spcBef>
              <a:defRPr sz="2790"/>
            </a:pPr>
            <a:r>
              <a:t>Main site: </a:t>
            </a:r>
            <a:r>
              <a:rPr u="sng"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https://azure.microsoft.com/en-us/services/iot-hub/</a:t>
            </a:r>
            <a:r>
              <a:t> 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t>Dev Guide: </a:t>
            </a:r>
            <a:r>
              <a:rPr u="sng"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https://azure.microsoft.com/en-us/documentation/articles/iot-hub-devguide/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t>Azure Fridays: </a:t>
            </a:r>
            <a:r>
              <a:rPr u="sng"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https://azure.microsoft.com/en-us/documentation/videos/azure-friday/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t>Elio Damaggio’s video: </a:t>
            </a:r>
            <a:r>
              <a:rPr u="sng"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https://azure.microsoft.com/en-us/documentation/videos/azurecon-2015-overview-of-azure-iot-hub/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t>Oliver Bloch’s AzureCon video: </a:t>
            </a:r>
            <a:r>
              <a:rPr u="sng"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https://azure.microsoft.com/en-us/documentation/videos/azurecon-2015-connect-your-iot-devices-with-azure-iot-client-libraries/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t>Fez Hat: </a:t>
            </a:r>
            <a:r>
              <a:rPr u="sng">
                <a:uFill>
                  <a:solidFill>
                    <a:srgbClr val="0000FF"/>
                  </a:solidFill>
                </a:uFill>
                <a:hlinkClick r:id="rId7" invalidUrl="" action="" tgtFrame="" tooltip="" history="1" highlightClick="0" endSnd="0"/>
              </a:rPr>
              <a:t>https://www.ghielectronics.com/catalog/product/500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body" idx="1"/>
          </p:nvPr>
        </p:nvSpPr>
        <p:spPr>
          <a:xfrm>
            <a:off x="1168400" y="1435100"/>
            <a:ext cx="11099800" cy="7213600"/>
          </a:xfrm>
          <a:prstGeom prst="rect">
            <a:avLst/>
          </a:prstGeom>
        </p:spPr>
        <p:txBody>
          <a:bodyPr/>
          <a:lstStyle/>
          <a:p>
            <a:pPr marL="452627" indent="-452627" defTabSz="578358">
              <a:spcBef>
                <a:spcPts val="4100"/>
              </a:spcBef>
              <a:defRPr sz="3700"/>
            </a:pPr>
            <a:r>
              <a:t>Device Explorer: </a:t>
            </a:r>
            <a:r>
              <a:rPr u="sng"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https://github.com/Azure/azure-iot-sdks/blob/master/tools/DeviceExplorer/doc/how_to_use_device_explorer.md</a:t>
            </a:r>
          </a:p>
          <a:p>
            <a:pPr marL="452627" indent="-452627" defTabSz="578358">
              <a:spcBef>
                <a:spcPts val="4100"/>
              </a:spcBef>
              <a:defRPr sz="3700"/>
            </a:pPr>
            <a:r>
              <a:t>My examples and slides: </a:t>
            </a:r>
            <a:r>
              <a:rPr u="sng"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https://github.com/pulcher/AzurePlay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692" y="92019"/>
            <a:ext cx="12759416" cy="95695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htf2016_question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2400" y="7150100"/>
            <a:ext cx="2540000" cy="254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HTF 2016 Logo - sm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9300" y="228600"/>
            <a:ext cx="11506200" cy="6832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1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04925" y="1587416"/>
            <a:ext cx="6290666" cy="4984408"/>
          </a:xfrm>
          <a:prstGeom prst="rect">
            <a:avLst/>
          </a:prstGeom>
        </p:spPr>
      </p:pic>
      <p:sp>
        <p:nvSpPr>
          <p:cNvPr id="126" name="Shape 12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00"/>
            </a:lvl1pPr>
          </a:lstStyle>
          <a:p>
            <a:pPr/>
            <a:r>
              <a:t>Become a Windows Insider!</a:t>
            </a:r>
          </a:p>
        </p:txBody>
      </p:sp>
      <p:sp>
        <p:nvSpPr>
          <p:cNvPr id="127" name="Shape 1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https://insider.windows.com/</a:t>
            </a:r>
          </a:p>
        </p:txBody>
      </p:sp>
      <p:pic>
        <p:nvPicPr>
          <p:cNvPr id="128" name="media1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394739" y="1562100"/>
            <a:ext cx="5108734" cy="51087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000" fill="hold"/>
                                        <p:tgtEl>
                                          <p:spTgt spid="1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6238" t="0" r="6238" b="0"/>
          <a:stretch>
            <a:fillRect/>
          </a:stretch>
        </p:blipFill>
        <p:spPr>
          <a:xfrm>
            <a:off x="1600200" y="546100"/>
            <a:ext cx="9779000" cy="5918200"/>
          </a:xfrm>
          <a:prstGeom prst="rect">
            <a:avLst/>
          </a:prstGeom>
        </p:spPr>
      </p:pic>
      <p:sp>
        <p:nvSpPr>
          <p:cNvPr id="131" name="Shape 131"/>
          <p:cNvSpPr/>
          <p:nvPr>
            <p:ph type="title"/>
          </p:nvPr>
        </p:nvSpPr>
        <p:spPr>
          <a:xfrm>
            <a:off x="1270000" y="6527800"/>
            <a:ext cx="10464800" cy="1422400"/>
          </a:xfrm>
          <a:prstGeom prst="rect">
            <a:avLst/>
          </a:prstGeom>
        </p:spPr>
        <p:txBody>
          <a:bodyPr/>
          <a:lstStyle>
            <a:lvl1pPr defTabSz="233679">
              <a:defRPr sz="3200"/>
            </a:lvl1pPr>
          </a:lstStyle>
          <a:p>
            <a:pPr/>
            <a:r>
              <a:t>A fully managed service that enables reliable and secure bidirectional communications between millions of IoT devices and a solution back end.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376867" y="2259160"/>
            <a:ext cx="6016866" cy="5043990"/>
          </a:xfrm>
          <a:prstGeom prst="rect">
            <a:avLst/>
          </a:prstGeom>
        </p:spPr>
      </p:pic>
      <p:sp>
        <p:nvSpPr>
          <p:cNvPr id="134" name="Shape 134"/>
          <p:cNvSpPr/>
          <p:nvPr>
            <p:ph type="title"/>
          </p:nvPr>
        </p:nvSpPr>
        <p:spPr>
          <a:xfrm>
            <a:off x="952500" y="762000"/>
            <a:ext cx="5334000" cy="879128"/>
          </a:xfrm>
          <a:prstGeom prst="rect">
            <a:avLst/>
          </a:prstGeom>
        </p:spPr>
        <p:txBody>
          <a:bodyPr/>
          <a:lstStyle>
            <a:lvl1pPr defTabSz="473201">
              <a:defRPr sz="4860"/>
            </a:lvl1pPr>
          </a:lstStyle>
          <a:p>
            <a:pPr/>
            <a:r>
              <a:t>Device Challenges</a:t>
            </a:r>
          </a:p>
        </p:txBody>
      </p:sp>
      <p:sp>
        <p:nvSpPr>
          <p:cNvPr id="135" name="Shape 135"/>
          <p:cNvSpPr/>
          <p:nvPr>
            <p:ph type="body" sz="half" idx="1"/>
          </p:nvPr>
        </p:nvSpPr>
        <p:spPr>
          <a:xfrm>
            <a:off x="952500" y="1787376"/>
            <a:ext cx="5334000" cy="7216924"/>
          </a:xfrm>
          <a:prstGeom prst="rect">
            <a:avLst/>
          </a:prstGeom>
        </p:spPr>
        <p:txBody>
          <a:bodyPr/>
          <a:lstStyle/>
          <a:p>
            <a:pPr marL="213360" indent="-213360" algn="l" defTabSz="443991">
              <a:spcBef>
                <a:spcPts val="2800"/>
              </a:spcBef>
              <a:buSzPct val="100000"/>
              <a:buChar char="•"/>
              <a:defRPr sz="2128"/>
            </a:pPr>
            <a:r>
              <a:t>Are often embedded systems with no human operator.</a:t>
            </a:r>
          </a:p>
          <a:p>
            <a:pPr marL="213360" indent="-213360" algn="l" defTabSz="443991">
              <a:spcBef>
                <a:spcPts val="2800"/>
              </a:spcBef>
              <a:buSzPct val="100000"/>
              <a:buChar char="•"/>
              <a:defRPr sz="2128"/>
            </a:pPr>
            <a:r>
              <a:t>Can be in remote locations, where physical access is very expensive.</a:t>
            </a:r>
          </a:p>
          <a:p>
            <a:pPr marL="213360" indent="-213360" algn="l" defTabSz="443991">
              <a:spcBef>
                <a:spcPts val="2800"/>
              </a:spcBef>
              <a:buSzPct val="100000"/>
              <a:buChar char="•"/>
              <a:defRPr sz="2128"/>
            </a:pPr>
            <a:r>
              <a:t>May only be reachable through the solution back end.</a:t>
            </a:r>
          </a:p>
          <a:p>
            <a:pPr marL="213360" indent="-213360" algn="l" defTabSz="443991">
              <a:spcBef>
                <a:spcPts val="2800"/>
              </a:spcBef>
              <a:buSzPct val="100000"/>
              <a:buChar char="•"/>
              <a:defRPr sz="2128"/>
            </a:pPr>
            <a:r>
              <a:t>May have limited power and processing resources.</a:t>
            </a:r>
          </a:p>
          <a:p>
            <a:pPr marL="213360" indent="-213360" algn="l" defTabSz="443991">
              <a:spcBef>
                <a:spcPts val="2800"/>
              </a:spcBef>
              <a:buSzPct val="100000"/>
              <a:buChar char="•"/>
              <a:defRPr sz="2128"/>
            </a:pPr>
            <a:r>
              <a:t>May have intermittent, slow, or expensive network connectivity.</a:t>
            </a:r>
          </a:p>
          <a:p>
            <a:pPr marL="213360" indent="-213360" algn="l" defTabSz="443991">
              <a:spcBef>
                <a:spcPts val="2800"/>
              </a:spcBef>
              <a:buSzPct val="100000"/>
              <a:buChar char="•"/>
              <a:defRPr sz="2128"/>
            </a:pPr>
            <a:r>
              <a:t>May need to use proprietary, custom, or industry-specific application protocols.</a:t>
            </a:r>
          </a:p>
          <a:p>
            <a:pPr marL="213360" indent="-213360" algn="l" defTabSz="443991">
              <a:spcBef>
                <a:spcPts val="2800"/>
              </a:spcBef>
              <a:buSzPct val="100000"/>
              <a:buChar char="•"/>
              <a:defRPr sz="2128"/>
            </a:pPr>
            <a:r>
              <a:t>Can be created using a large set of popular hardware and software platforms.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551810" y="495300"/>
            <a:ext cx="9901306" cy="6880138"/>
          </a:xfrm>
          <a:prstGeom prst="rect">
            <a:avLst/>
          </a:prstGeom>
        </p:spPr>
      </p:pic>
      <p:sp>
        <p:nvSpPr>
          <p:cNvPr id="138" name="Shape 138"/>
          <p:cNvSpPr/>
          <p:nvPr>
            <p:ph type="title"/>
          </p:nvPr>
        </p:nvSpPr>
        <p:spPr>
          <a:xfrm>
            <a:off x="1270000" y="7607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What is this hub thing?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299200" y="3601234"/>
            <a:ext cx="5334000" cy="2551430"/>
          </a:xfrm>
          <a:prstGeom prst="rect">
            <a:avLst/>
          </a:prstGeom>
        </p:spPr>
      </p:pic>
      <p:sp>
        <p:nvSpPr>
          <p:cNvPr id="141" name="Shape 1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/>
            <a:r>
              <a:t>So how do these things connect again?</a:t>
            </a:r>
          </a:p>
        </p:txBody>
      </p:sp>
      <p:sp>
        <p:nvSpPr>
          <p:cNvPr id="142" name="Shape 142"/>
          <p:cNvSpPr/>
          <p:nvPr>
            <p:ph type="body" sz="quarter" idx="1"/>
          </p:nvPr>
        </p:nvSpPr>
        <p:spPr>
          <a:xfrm>
            <a:off x="1866900" y="3188865"/>
            <a:ext cx="2748906" cy="3375870"/>
          </a:xfrm>
          <a:prstGeom prst="rect">
            <a:avLst/>
          </a:prstGeom>
        </p:spPr>
        <p:txBody>
          <a:bodyPr/>
          <a:lstStyle/>
          <a:p>
            <a:pPr/>
            <a:r>
              <a:t>AMQP</a:t>
            </a:r>
          </a:p>
          <a:p>
            <a:pPr/>
            <a:r>
              <a:t>MQTT</a:t>
            </a:r>
          </a:p>
          <a:p>
            <a:pPr/>
            <a:r>
              <a:t>HTTPS</a:t>
            </a:r>
          </a:p>
        </p:txBody>
      </p:sp>
      <p:sp>
        <p:nvSpPr>
          <p:cNvPr id="143" name="Shape 143"/>
          <p:cNvSpPr/>
          <p:nvPr/>
        </p:nvSpPr>
        <p:spPr>
          <a:xfrm>
            <a:off x="2850753" y="8406531"/>
            <a:ext cx="7303294" cy="1155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What is this “Telemetry” thing people are talking about?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But are these things secure?</a:t>
            </a:r>
          </a:p>
        </p:txBody>
      </p:sp>
      <p:sp>
        <p:nvSpPr>
          <p:cNvPr id="146" name="Shape 146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looks familiar?</a:t>
            </a:r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65200" y="3534618"/>
            <a:ext cx="5209382" cy="4466382"/>
          </a:xfrm>
          <a:prstGeom prst="rect">
            <a:avLst/>
          </a:prstGeom>
        </p:spPr>
        <p:txBody>
          <a:bodyPr/>
          <a:lstStyle/>
          <a:p>
            <a:pPr marL="474133" indent="-474133">
              <a:spcBef>
                <a:spcPts val="3800"/>
              </a:spcBef>
              <a:defRPr sz="2400"/>
            </a:pPr>
            <a:r>
              <a:t>Provides device-to-cloud event ingress and cloud-to-device messaging.</a:t>
            </a:r>
          </a:p>
          <a:p>
            <a:pPr marL="474133" indent="-474133">
              <a:spcBef>
                <a:spcPts val="3800"/>
              </a:spcBef>
              <a:defRPr sz="2400"/>
            </a:pPr>
            <a:r>
              <a:t>Provides per-device identity and revocable access control. </a:t>
            </a:r>
          </a:p>
          <a:p>
            <a:pPr marL="474133" indent="-474133">
              <a:spcBef>
                <a:spcPts val="3800"/>
              </a:spcBef>
              <a:defRPr sz="2400"/>
            </a:pPr>
            <a:r>
              <a:t>Provides device SDKs for a large variety of platforms and languages.</a:t>
            </a:r>
          </a:p>
        </p:txBody>
      </p:sp>
      <p:sp>
        <p:nvSpPr>
          <p:cNvPr id="150" name="Shape 150"/>
          <p:cNvSpPr/>
          <p:nvPr/>
        </p:nvSpPr>
        <p:spPr>
          <a:xfrm>
            <a:off x="6716315" y="3714402"/>
            <a:ext cx="5112942" cy="41068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336884" indent="-336884" algn="l">
              <a:spcBef>
                <a:spcPts val="3800"/>
              </a:spcBef>
              <a:buSzPct val="75000"/>
              <a:buChar char="•"/>
              <a:defRPr sz="2400">
                <a:solidFill>
                  <a:srgbClr val="FFFFFF"/>
                </a:solidFill>
              </a:defRPr>
            </a:pPr>
            <a:r>
              <a:t>Only provides event ingress.</a:t>
            </a:r>
          </a:p>
          <a:p>
            <a:pPr marL="336884" indent="-336884" algn="l">
              <a:spcBef>
                <a:spcPts val="3800"/>
              </a:spcBef>
              <a:buSzPct val="75000"/>
              <a:buChar char="•"/>
              <a:defRPr sz="2400">
                <a:solidFill>
                  <a:srgbClr val="FFFFFF"/>
                </a:solidFill>
              </a:defRPr>
            </a:pPr>
            <a:r>
              <a:t>Required to implement a custom solution to support per-device credentials and anti-spoofing measures.</a:t>
            </a:r>
          </a:p>
          <a:p>
            <a:pPr marL="336884" indent="-336884" algn="l">
              <a:spcBef>
                <a:spcPts val="3800"/>
              </a:spcBef>
              <a:buSzPct val="75000"/>
              <a:buChar char="•"/>
              <a:defRPr sz="2400">
                <a:solidFill>
                  <a:srgbClr val="FFFFFF"/>
                </a:solidFill>
              </a:defRPr>
            </a:pPr>
            <a:r>
              <a:t>Is supported on .NET, and C.  Not UWP support.</a:t>
            </a:r>
          </a:p>
        </p:txBody>
      </p:sp>
      <p:sp>
        <p:nvSpPr>
          <p:cNvPr id="151" name="Shape 151"/>
          <p:cNvSpPr/>
          <p:nvPr/>
        </p:nvSpPr>
        <p:spPr>
          <a:xfrm>
            <a:off x="952500" y="2489200"/>
            <a:ext cx="4425157" cy="613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08254">
              <a:spcBef>
                <a:spcPts val="3600"/>
              </a:spcBef>
              <a:defRPr sz="3306">
                <a:solidFill>
                  <a:srgbClr val="FFFFFF"/>
                </a:solidFill>
              </a:defRPr>
            </a:lvl1pPr>
          </a:lstStyle>
          <a:p>
            <a:pPr/>
            <a:r>
              <a:t>IoT Hub</a:t>
            </a:r>
          </a:p>
        </p:txBody>
      </p:sp>
      <p:sp>
        <p:nvSpPr>
          <p:cNvPr id="152" name="Shape 152"/>
          <p:cNvSpPr/>
          <p:nvPr/>
        </p:nvSpPr>
        <p:spPr>
          <a:xfrm>
            <a:off x="7188200" y="2489200"/>
            <a:ext cx="4425157" cy="613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508254">
              <a:spcBef>
                <a:spcPts val="3600"/>
              </a:spcBef>
              <a:defRPr sz="3306">
                <a:solidFill>
                  <a:srgbClr val="FFFFFF"/>
                </a:solidFill>
              </a:defRPr>
            </a:lvl1pPr>
          </a:lstStyle>
          <a:p>
            <a:pPr/>
            <a:r>
              <a:t>Event Hub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FFFF"/>
      </a:dk1>
      <a:lt1>
        <a:srgbClr val="FF0000"/>
      </a:lt1>
      <a:dk2>
        <a:srgbClr val="A7A7A7"/>
      </a:dk2>
      <a:lt2>
        <a:srgbClr val="535353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